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0" r:id="rId3"/>
    <p:sldId id="257" r:id="rId4"/>
    <p:sldId id="258" r:id="rId5"/>
    <p:sldId id="259" r:id="rId6"/>
    <p:sldId id="261" r:id="rId7"/>
    <p:sldId id="262" r:id="rId8"/>
    <p:sldId id="265" r:id="rId9"/>
    <p:sldId id="266" r:id="rId10"/>
    <p:sldId id="267" r:id="rId11"/>
    <p:sldId id="268" r:id="rId12"/>
    <p:sldId id="270" r:id="rId13"/>
    <p:sldId id="272" r:id="rId14"/>
    <p:sldId id="271" r:id="rId15"/>
    <p:sldId id="273" r:id="rId16"/>
    <p:sldId id="274" r:id="rId17"/>
    <p:sldId id="29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2/9/2023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2/9/2023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2/9/2023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2/9/2023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2/9/2023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2/9/2023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2/9/2023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m4a"/><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slideLayout" Target="../slideLayouts/slideLayout1.xml"/><Relationship Id="rId4" Type="http://schemas.openxmlformats.org/officeDocument/2006/relationships/audio" Target="../media/media2.m4a"/></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0.m4a"/><Relationship Id="rId7" Type="http://schemas.openxmlformats.org/officeDocument/2006/relationships/image" Target="../media/image7.png"/><Relationship Id="rId2" Type="http://schemas.openxmlformats.org/officeDocument/2006/relationships/audio" Target="../media/media19.WAV"/><Relationship Id="rId1" Type="http://schemas.microsoft.com/office/2007/relationships/media" Target="../media/media19.WAV"/><Relationship Id="rId6" Type="http://schemas.openxmlformats.org/officeDocument/2006/relationships/image" Target="../media/image11.png"/><Relationship Id="rId5" Type="http://schemas.openxmlformats.org/officeDocument/2006/relationships/slideLayout" Target="../slideLayouts/slideLayout2.xml"/><Relationship Id="rId4" Type="http://schemas.openxmlformats.org/officeDocument/2006/relationships/audio" Target="../media/media20.m4a"/></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2.m4a"/><Relationship Id="rId7" Type="http://schemas.openxmlformats.org/officeDocument/2006/relationships/image" Target="../media/image7.png"/><Relationship Id="rId2" Type="http://schemas.openxmlformats.org/officeDocument/2006/relationships/audio" Target="../media/media21.WAV"/><Relationship Id="rId1" Type="http://schemas.microsoft.com/office/2007/relationships/media" Target="../media/media21.WAV"/><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audio" Target="../media/media22.m4a"/></Relationships>
</file>

<file path=ppt/slides/_rels/slide12.xml.rels><?xml version="1.0" encoding="UTF-8" standalone="yes"?>
<Relationships xmlns="http://schemas.openxmlformats.org/package/2006/relationships"><Relationship Id="rId3" Type="http://schemas.microsoft.com/office/2007/relationships/media" Target="../media/media24.m4a"/><Relationship Id="rId7" Type="http://schemas.openxmlformats.org/officeDocument/2006/relationships/image" Target="../media/image3.png"/><Relationship Id="rId2" Type="http://schemas.openxmlformats.org/officeDocument/2006/relationships/audio" Target="../media/media23.WAV"/><Relationship Id="rId1" Type="http://schemas.microsoft.com/office/2007/relationships/media" Target="../media/media23.WAV"/><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audio" Target="../media/media24.m4a"/></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6.m4a"/><Relationship Id="rId7" Type="http://schemas.openxmlformats.org/officeDocument/2006/relationships/image" Target="../media/image7.png"/><Relationship Id="rId2" Type="http://schemas.openxmlformats.org/officeDocument/2006/relationships/audio" Target="../media/media25.WAV"/><Relationship Id="rId1" Type="http://schemas.microsoft.com/office/2007/relationships/media" Target="../media/media25.WAV"/><Relationship Id="rId6" Type="http://schemas.openxmlformats.org/officeDocument/2006/relationships/image" Target="../media/image13.png"/><Relationship Id="rId5" Type="http://schemas.openxmlformats.org/officeDocument/2006/relationships/slideLayout" Target="../slideLayouts/slideLayout2.xml"/><Relationship Id="rId4" Type="http://schemas.openxmlformats.org/officeDocument/2006/relationships/audio" Target="../media/media26.m4a"/></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8.m4a"/><Relationship Id="rId7" Type="http://schemas.openxmlformats.org/officeDocument/2006/relationships/image" Target="../media/image7.png"/><Relationship Id="rId2" Type="http://schemas.openxmlformats.org/officeDocument/2006/relationships/audio" Target="../media/media27.WAV"/><Relationship Id="rId1" Type="http://schemas.microsoft.com/office/2007/relationships/media" Target="../media/media27.WAV"/><Relationship Id="rId6" Type="http://schemas.openxmlformats.org/officeDocument/2006/relationships/image" Target="../media/image14.png"/><Relationship Id="rId5" Type="http://schemas.openxmlformats.org/officeDocument/2006/relationships/slideLayout" Target="../slideLayouts/slideLayout2.xml"/><Relationship Id="rId4" Type="http://schemas.openxmlformats.org/officeDocument/2006/relationships/audio" Target="../media/media28.m4a"/></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30.m4a"/><Relationship Id="rId7" Type="http://schemas.openxmlformats.org/officeDocument/2006/relationships/image" Target="../media/image7.png"/><Relationship Id="rId2" Type="http://schemas.openxmlformats.org/officeDocument/2006/relationships/audio" Target="../media/media29.WAV"/><Relationship Id="rId1" Type="http://schemas.microsoft.com/office/2007/relationships/media" Target="../media/media29.WAV"/><Relationship Id="rId6" Type="http://schemas.openxmlformats.org/officeDocument/2006/relationships/image" Target="../media/image15.png"/><Relationship Id="rId5" Type="http://schemas.openxmlformats.org/officeDocument/2006/relationships/slideLayout" Target="../slideLayouts/slideLayout2.xml"/><Relationship Id="rId4" Type="http://schemas.openxmlformats.org/officeDocument/2006/relationships/audio" Target="../media/media30.m4a"/></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32.m4a"/><Relationship Id="rId7" Type="http://schemas.openxmlformats.org/officeDocument/2006/relationships/image" Target="../media/image17.png"/><Relationship Id="rId2" Type="http://schemas.openxmlformats.org/officeDocument/2006/relationships/audio" Target="../media/media31.WAV"/><Relationship Id="rId1" Type="http://schemas.microsoft.com/office/2007/relationships/media" Target="../media/media31.WAV"/><Relationship Id="rId6" Type="http://schemas.openxmlformats.org/officeDocument/2006/relationships/image" Target="../media/image16.png"/><Relationship Id="rId5" Type="http://schemas.openxmlformats.org/officeDocument/2006/relationships/slideLayout" Target="../slideLayouts/slideLayout2.xml"/><Relationship Id="rId4" Type="http://schemas.openxmlformats.org/officeDocument/2006/relationships/audio" Target="../media/media32.m4a"/><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media" Target="../media/media34.m4a"/><Relationship Id="rId7" Type="http://schemas.openxmlformats.org/officeDocument/2006/relationships/image" Target="../media/image3.png"/><Relationship Id="rId2" Type="http://schemas.openxmlformats.org/officeDocument/2006/relationships/audio" Target="../media/media33.WAV"/><Relationship Id="rId1" Type="http://schemas.microsoft.com/office/2007/relationships/media" Target="../media/media33.WAV"/><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audio" Target="../media/media34.m4a"/></Relationships>
</file>

<file path=ppt/slides/_rels/slide2.xml.rels><?xml version="1.0" encoding="UTF-8" standalone="yes"?>
<Relationships xmlns="http://schemas.openxmlformats.org/package/2006/relationships"><Relationship Id="rId3" Type="http://schemas.microsoft.com/office/2007/relationships/media" Target="../media/media4.m4a"/><Relationship Id="rId7" Type="http://schemas.openxmlformats.org/officeDocument/2006/relationships/image" Target="../media/image3.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audio" Target="../media/media4.m4a"/></Relationships>
</file>

<file path=ppt/slides/_rels/slide3.xml.rels><?xml version="1.0" encoding="UTF-8" standalone="yes"?>
<Relationships xmlns="http://schemas.openxmlformats.org/package/2006/relationships"><Relationship Id="rId3" Type="http://schemas.microsoft.com/office/2007/relationships/media" Target="../media/media6.m4a"/><Relationship Id="rId7" Type="http://schemas.openxmlformats.org/officeDocument/2006/relationships/image" Target="../media/image3.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audio" Target="../media/media6.m4a"/></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8.m4a"/><Relationship Id="rId7" Type="http://schemas.openxmlformats.org/officeDocument/2006/relationships/image" Target="../media/image7.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audio" Target="../media/media8.m4a"/></Relationships>
</file>

<file path=ppt/slides/_rels/slide5.xml.rels><?xml version="1.0" encoding="UTF-8" standalone="yes"?>
<Relationships xmlns="http://schemas.openxmlformats.org/package/2006/relationships"><Relationship Id="rId3" Type="http://schemas.microsoft.com/office/2007/relationships/media" Target="../media/media10.m4a"/><Relationship Id="rId7" Type="http://schemas.openxmlformats.org/officeDocument/2006/relationships/image" Target="../media/image3.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8.png"/><Relationship Id="rId5" Type="http://schemas.openxmlformats.org/officeDocument/2006/relationships/slideLayout" Target="../slideLayouts/slideLayout2.xml"/><Relationship Id="rId4" Type="http://schemas.openxmlformats.org/officeDocument/2006/relationships/audio" Target="../media/media10.m4a"/></Relationships>
</file>

<file path=ppt/slides/_rels/slide6.xml.rels><?xml version="1.0" encoding="UTF-8" standalone="yes"?>
<Relationships xmlns="http://schemas.openxmlformats.org/package/2006/relationships"><Relationship Id="rId3" Type="http://schemas.microsoft.com/office/2007/relationships/media" Target="../media/media12.m4a"/><Relationship Id="rId7" Type="http://schemas.openxmlformats.org/officeDocument/2006/relationships/image" Target="../media/image3.png"/><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9.png"/><Relationship Id="rId5" Type="http://schemas.openxmlformats.org/officeDocument/2006/relationships/slideLayout" Target="../slideLayouts/slideLayout2.xml"/><Relationship Id="rId4" Type="http://schemas.openxmlformats.org/officeDocument/2006/relationships/audio" Target="../media/media12.m4a"/></Relationships>
</file>

<file path=ppt/slides/_rels/slide7.xml.rels><?xml version="1.0" encoding="UTF-8" standalone="yes"?>
<Relationships xmlns="http://schemas.openxmlformats.org/package/2006/relationships"><Relationship Id="rId3" Type="http://schemas.microsoft.com/office/2007/relationships/media" Target="../media/media14.m4a"/><Relationship Id="rId7" Type="http://schemas.openxmlformats.org/officeDocument/2006/relationships/image" Target="../media/image3.png"/><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audio" Target="../media/media14.m4a"/></Relationships>
</file>

<file path=ppt/slides/_rels/slide8.xml.rels><?xml version="1.0" encoding="UTF-8" standalone="yes"?>
<Relationships xmlns="http://schemas.openxmlformats.org/package/2006/relationships"><Relationship Id="rId3" Type="http://schemas.microsoft.com/office/2007/relationships/media" Target="../media/media16.m4a"/><Relationship Id="rId7" Type="http://schemas.openxmlformats.org/officeDocument/2006/relationships/image" Target="../media/image3.png"/><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audio" Target="../media/media16.m4a"/></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18.m4a"/><Relationship Id="rId7" Type="http://schemas.openxmlformats.org/officeDocument/2006/relationships/image" Target="../media/image7.png"/><Relationship Id="rId2" Type="http://schemas.openxmlformats.org/officeDocument/2006/relationships/audio" Target="../media/media17.WAV"/><Relationship Id="rId1" Type="http://schemas.microsoft.com/office/2007/relationships/media" Target="../media/media17.WAV"/><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audio" Target="../media/media18.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8062912" cy="1027113"/>
          </a:xfrm>
        </p:spPr>
        <p:txBody>
          <a:bodyPr/>
          <a:lstStyle/>
          <a:p>
            <a:pPr algn="ctr"/>
            <a:r>
              <a:rPr lang="en-US" b="1" dirty="0" smtClean="0">
                <a:solidFill>
                  <a:schemeClr val="tx2">
                    <a:lumMod val="20000"/>
                    <a:lumOff val="80000"/>
                  </a:schemeClr>
                </a:solidFill>
                <a:latin typeface="Times New Roman" pitchFamily="18" charset="0"/>
                <a:cs typeface="Times New Roman" pitchFamily="18" charset="0"/>
              </a:rPr>
              <a:t>TOPIC: ALKENES</a:t>
            </a:r>
            <a:endParaRPr lang="en-US" b="1" dirty="0">
              <a:solidFill>
                <a:schemeClr val="tx2">
                  <a:lumMod val="20000"/>
                  <a:lumOff val="80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457200" y="2362200"/>
            <a:ext cx="8139112" cy="3276600"/>
          </a:xfrm>
        </p:spPr>
        <p:txBody>
          <a:bodyPr>
            <a:noAutofit/>
          </a:bodyPr>
          <a:lstStyle/>
          <a:p>
            <a:pPr algn="ctr"/>
            <a:r>
              <a:rPr lang="en-US"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Dr. K. MAHMOODAH PARVEEN</a:t>
            </a:r>
          </a:p>
          <a:p>
            <a:pPr algn="ctr"/>
            <a:r>
              <a:rPr lang="en-US" sz="4000" b="1" dirty="0" smtClean="0">
                <a:solidFill>
                  <a:srgbClr val="33CC33"/>
                </a:solidFill>
                <a:effectLst>
                  <a:outerShdw blurRad="38100" dist="38100" dir="2700000" algn="tl">
                    <a:srgbClr val="000000">
                      <a:alpha val="43137"/>
                    </a:srgbClr>
                  </a:outerShdw>
                </a:effectLst>
                <a:latin typeface="Times New Roman" pitchFamily="18" charset="0"/>
                <a:cs typeface="Times New Roman" pitchFamily="18" charset="0"/>
              </a:rPr>
              <a:t>ASSISTANT PROFESSOR</a:t>
            </a:r>
          </a:p>
          <a:p>
            <a:pPr algn="ctr"/>
            <a:r>
              <a:rPr lang="en-US" sz="4000" b="1" dirty="0" smtClean="0">
                <a:solidFill>
                  <a:srgbClr val="33CC33"/>
                </a:solidFill>
                <a:effectLst>
                  <a:outerShdw blurRad="38100" dist="38100" dir="2700000" algn="tl">
                    <a:srgbClr val="000000">
                      <a:alpha val="43137"/>
                    </a:srgbClr>
                  </a:outerShdw>
                </a:effectLst>
                <a:latin typeface="Times New Roman" pitchFamily="18" charset="0"/>
                <a:cs typeface="Times New Roman" pitchFamily="18" charset="0"/>
              </a:rPr>
              <a:t>PG &amp; RESEARCH DEPARTMENT OF CHEMISTRY </a:t>
            </a:r>
          </a:p>
          <a:p>
            <a:pPr algn="ctr"/>
            <a:r>
              <a:rPr lang="en-US" sz="4000" b="1" dirty="0" smtClean="0">
                <a:solidFill>
                  <a:srgbClr val="33CC33"/>
                </a:solidFill>
                <a:effectLst>
                  <a:outerShdw blurRad="38100" dist="38100" dir="2700000" algn="tl">
                    <a:srgbClr val="000000">
                      <a:alpha val="43137"/>
                    </a:srgbClr>
                  </a:outerShdw>
                </a:effectLst>
                <a:latin typeface="Times New Roman" pitchFamily="18" charset="0"/>
                <a:cs typeface="Times New Roman" pitchFamily="18" charset="0"/>
              </a:rPr>
              <a:t>JAMAL MOHAMED COLLEGE </a:t>
            </a:r>
          </a:p>
          <a:p>
            <a:pPr algn="ctr"/>
            <a:r>
              <a:rPr lang="en-US" sz="4000" b="1" dirty="0" smtClean="0">
                <a:solidFill>
                  <a:srgbClr val="33CC33"/>
                </a:solidFill>
                <a:effectLst>
                  <a:outerShdw blurRad="38100" dist="38100" dir="2700000" algn="tl">
                    <a:srgbClr val="000000">
                      <a:alpha val="43137"/>
                    </a:srgbClr>
                  </a:outerShdw>
                </a:effectLst>
                <a:latin typeface="Times New Roman" pitchFamily="18" charset="0"/>
                <a:cs typeface="Times New Roman" pitchFamily="18" charset="0"/>
              </a:rPr>
              <a:t>TRICHY-20</a:t>
            </a:r>
            <a:endParaRPr lang="en-US" sz="4000" b="1" dirty="0">
              <a:solidFill>
                <a:srgbClr val="33CC33"/>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P97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96325" y="6410325"/>
            <a:ext cx="304800" cy="304800"/>
          </a:xfrm>
          <a:prstGeom prst="rect">
            <a:avLst/>
          </a:prstGeom>
        </p:spPr>
      </p:pic>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61593386"/>
      </p:ext>
    </p:extLst>
  </p:cSld>
  <p:clrMapOvr>
    <a:masterClrMapping/>
  </p:clrMapOvr>
  <p:transition advTm="196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4"/>
                </p:tgtEl>
              </p:cMediaNode>
            </p:audio>
            <p:audio isNarration="1">
              <p:cMediaNode vol="80000" showWhenStopped="0">
                <p:cTn id="11" fill="hold" display="0">
                  <p:stCondLst>
                    <p:cond delay="indefinite"/>
                  </p:stCondLst>
                  <p:endCondLst>
                    <p:cond evt="onStopAudio" delay="0">
                      <p:tgtEl>
                        <p:sldTgt/>
                      </p:tgtEl>
                    </p:cond>
                  </p:endCondLst>
                </p:cTn>
                <p:tgtEl>
                  <p:spTgt spid="7"/>
                </p:tgtEl>
              </p:cMediaNode>
            </p:audio>
          </p:childTnLst>
        </p:cTn>
      </p:par>
    </p:tnLst>
  </p:timing>
  <p:extLst mod="1">
    <p:ext uri="{E180D4A7-C9FB-4DFB-919C-405C955672EB}">
      <p14:showEvtLst xmlns:p14="http://schemas.microsoft.com/office/powerpoint/2010/main">
        <p14:playEvt time="31" objId="4"/>
        <p14:stopEvt time="18056"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1" y="914400"/>
            <a:ext cx="861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P329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96325" y="6410325"/>
            <a:ext cx="304800" cy="304800"/>
          </a:xfrm>
          <a:prstGeom prst="rect">
            <a:avLst/>
          </a:prstGeom>
        </p:spPr>
      </p:pic>
      <p:pic>
        <p:nvPicPr>
          <p:cNvPr id="2" name="Audio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046024814"/>
      </p:ext>
    </p:extLst>
  </p:cSld>
  <p:clrMapOvr>
    <a:masterClrMapping/>
  </p:clrMapOvr>
  <p:transition advTm="947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3"/>
                </p:tgtEl>
              </p:cMediaNode>
            </p:audio>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127" objId="3"/>
        <p14:stopEvt time="8176"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1" y="152400"/>
            <a:ext cx="8610600" cy="64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P203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96325" y="6410325"/>
            <a:ext cx="304800" cy="304800"/>
          </a:xfrm>
          <a:prstGeom prst="rect">
            <a:avLst/>
          </a:prstGeom>
        </p:spPr>
      </p:pic>
      <p:pic>
        <p:nvPicPr>
          <p:cNvPr id="4" name="Audio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58770099"/>
      </p:ext>
    </p:extLst>
  </p:cSld>
  <p:clrMapOvr>
    <a:masterClrMapping/>
  </p:clrMapOvr>
  <p:transition advTm="1921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5"/>
                </p:tgtEl>
              </p:cMediaNode>
            </p:audio>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38" objId="5"/>
        <p14:stopEvt time="5620" objId="5"/>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20000"/>
          </a:bodyPr>
          <a:lstStyle/>
          <a:p>
            <a:pPr marL="64008" indent="0">
              <a:buNone/>
            </a:pPr>
            <a:endParaRPr lang="en-US" dirty="0">
              <a:solidFill>
                <a:srgbClr val="222222"/>
              </a:solidFill>
              <a:latin typeface="arial"/>
            </a:endParaRPr>
          </a:p>
          <a:p>
            <a:pPr marL="64008" indent="0" algn="ctr">
              <a:buNone/>
            </a:pPr>
            <a:r>
              <a:rPr lang="en-US" sz="3600" dirty="0" smtClean="0">
                <a:latin typeface="arial"/>
              </a:rPr>
              <a:t>CHEMICAL PROPERTIES OF ALKENES </a:t>
            </a:r>
          </a:p>
          <a:p>
            <a:pPr>
              <a:buFont typeface="Arial"/>
              <a:buChar char="•"/>
            </a:pPr>
            <a:endParaRPr lang="en-US" sz="3600" dirty="0" smtClean="0">
              <a:latin typeface="arial"/>
            </a:endParaRPr>
          </a:p>
          <a:p>
            <a:pPr>
              <a:buFont typeface="Arial"/>
              <a:buChar char="•"/>
            </a:pPr>
            <a:r>
              <a:rPr lang="en-US" dirty="0" smtClean="0">
                <a:latin typeface="arial"/>
              </a:rPr>
              <a:t> </a:t>
            </a:r>
            <a:r>
              <a:rPr lang="en-US" sz="3500" b="1" dirty="0">
                <a:solidFill>
                  <a:srgbClr val="33CC33"/>
                </a:solidFill>
                <a:latin typeface="Times New Roman" panose="02020603050405020304" pitchFamily="18" charset="0"/>
                <a:cs typeface="Times New Roman" panose="02020603050405020304" pitchFamily="18" charset="0"/>
              </a:rPr>
              <a:t>Alkenes are chemically more reactive than </a:t>
            </a:r>
            <a:r>
              <a:rPr lang="en-US" sz="3500" b="1" dirty="0" smtClean="0">
                <a:solidFill>
                  <a:srgbClr val="33CC33"/>
                </a:solidFill>
                <a:latin typeface="Times New Roman" panose="02020603050405020304" pitchFamily="18" charset="0"/>
                <a:cs typeface="Times New Roman" panose="02020603050405020304" pitchFamily="18" charset="0"/>
              </a:rPr>
              <a:t>        </a:t>
            </a:r>
          </a:p>
          <a:p>
            <a:pPr marL="64008" indent="0">
              <a:buNone/>
            </a:pPr>
            <a:r>
              <a:rPr lang="en-US" sz="3500" b="1" dirty="0">
                <a:solidFill>
                  <a:srgbClr val="33CC33"/>
                </a:solidFill>
                <a:latin typeface="Times New Roman" panose="02020603050405020304" pitchFamily="18" charset="0"/>
                <a:cs typeface="Times New Roman" panose="02020603050405020304" pitchFamily="18" charset="0"/>
              </a:rPr>
              <a:t> </a:t>
            </a:r>
            <a:r>
              <a:rPr lang="en-US" sz="3500" b="1" dirty="0" smtClean="0">
                <a:solidFill>
                  <a:srgbClr val="33CC33"/>
                </a:solidFill>
                <a:latin typeface="Times New Roman" panose="02020603050405020304" pitchFamily="18" charset="0"/>
                <a:cs typeface="Times New Roman" panose="02020603050405020304" pitchFamily="18" charset="0"/>
              </a:rPr>
              <a:t>     alkanes.</a:t>
            </a:r>
          </a:p>
          <a:p>
            <a:pPr>
              <a:buFont typeface="Arial"/>
              <a:buChar char="•"/>
            </a:pPr>
            <a:endParaRPr lang="en-US" sz="3500" b="1" dirty="0">
              <a:solidFill>
                <a:srgbClr val="33CC33"/>
              </a:solidFill>
              <a:latin typeface="Times New Roman" panose="02020603050405020304" pitchFamily="18" charset="0"/>
              <a:cs typeface="Times New Roman" panose="02020603050405020304" pitchFamily="18" charset="0"/>
            </a:endParaRPr>
          </a:p>
          <a:p>
            <a:pPr>
              <a:buFont typeface="Arial"/>
              <a:buChar char="•"/>
            </a:pPr>
            <a:r>
              <a:rPr lang="en-US" sz="3500" b="1" dirty="0">
                <a:solidFill>
                  <a:srgbClr val="33CC33"/>
                </a:solidFill>
                <a:latin typeface="Times New Roman" panose="02020603050405020304" pitchFamily="18" charset="0"/>
                <a:cs typeface="Times New Roman" panose="02020603050405020304" pitchFamily="18" charset="0"/>
              </a:rPr>
              <a:t>This because alkenes are unsaturated hydrocarbons that have a double bond, </a:t>
            </a:r>
            <a:r>
              <a:rPr lang="en-US" sz="3500" b="1" dirty="0" smtClean="0">
                <a:solidFill>
                  <a:srgbClr val="33CC33"/>
                </a:solidFill>
                <a:latin typeface="Times New Roman" panose="02020603050405020304" pitchFamily="18" charset="0"/>
                <a:cs typeface="Times New Roman" panose="02020603050405020304" pitchFamily="18" charset="0"/>
              </a:rPr>
              <a:t>C=C </a:t>
            </a:r>
            <a:r>
              <a:rPr lang="en-US" sz="3500" b="1" dirty="0">
                <a:solidFill>
                  <a:srgbClr val="33CC33"/>
                </a:solidFill>
                <a:latin typeface="Times New Roman" panose="02020603050405020304" pitchFamily="18" charset="0"/>
                <a:cs typeface="Times New Roman" panose="02020603050405020304" pitchFamily="18" charset="0"/>
              </a:rPr>
              <a:t>between two carbon atom</a:t>
            </a:r>
            <a:r>
              <a:rPr lang="en-US" sz="3500" b="1" dirty="0" smtClean="0">
                <a:solidFill>
                  <a:srgbClr val="33CC33"/>
                </a:solidFill>
                <a:latin typeface="Times New Roman" panose="02020603050405020304" pitchFamily="18" charset="0"/>
                <a:cs typeface="Times New Roman" panose="02020603050405020304" pitchFamily="18" charset="0"/>
              </a:rPr>
              <a:t>.</a:t>
            </a:r>
          </a:p>
          <a:p>
            <a:pPr marL="64008" indent="0">
              <a:buNone/>
            </a:pPr>
            <a:endParaRPr lang="en-US" sz="3500" b="1" dirty="0">
              <a:solidFill>
                <a:srgbClr val="33CC33"/>
              </a:solidFill>
              <a:latin typeface="Times New Roman" panose="02020603050405020304" pitchFamily="18" charset="0"/>
              <a:cs typeface="Times New Roman" panose="02020603050405020304" pitchFamily="18" charset="0"/>
            </a:endParaRPr>
          </a:p>
          <a:p>
            <a:pPr>
              <a:buFont typeface="Arial"/>
              <a:buChar char="•"/>
            </a:pPr>
            <a:r>
              <a:rPr lang="en-US" sz="3500" b="1" dirty="0">
                <a:solidFill>
                  <a:srgbClr val="33CC33"/>
                </a:solidFill>
                <a:latin typeface="Times New Roman" panose="02020603050405020304" pitchFamily="18" charset="0"/>
                <a:cs typeface="Times New Roman" panose="02020603050405020304" pitchFamily="18" charset="0"/>
              </a:rPr>
              <a:t>Almost all of the chemical reactions of alkene occur at the double bond.</a:t>
            </a:r>
          </a:p>
          <a:p>
            <a:endParaRPr lang="en-US" sz="3500" dirty="0"/>
          </a:p>
        </p:txBody>
      </p:sp>
      <p:pic>
        <p:nvPicPr>
          <p:cNvPr id="4" name="~PP2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96325" y="6410325"/>
            <a:ext cx="304800" cy="304800"/>
          </a:xfrm>
          <a:prstGeom prst="rect">
            <a:avLst/>
          </a:prstGeom>
        </p:spPr>
      </p:pic>
      <p:pic>
        <p:nvPicPr>
          <p:cNvPr id="2" name="Audio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777041017"/>
      </p:ext>
    </p:extLst>
  </p:cSld>
  <p:clrMapOvr>
    <a:masterClrMapping/>
  </p:clrMapOvr>
  <p:transition advTm="2193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4"/>
                </p:tgtEl>
              </p:cMediaNode>
            </p:audio>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74" objId="4"/>
        <p14:stopEvt time="19005" objId="4"/>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52400"/>
            <a:ext cx="8534400" cy="655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P115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96325" y="6410325"/>
            <a:ext cx="304800" cy="304800"/>
          </a:xfrm>
          <a:prstGeom prst="rect">
            <a:avLst/>
          </a:prstGeom>
        </p:spPr>
      </p:pic>
      <p:pic>
        <p:nvPicPr>
          <p:cNvPr id="4" name="Audio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840200228"/>
      </p:ext>
    </p:extLst>
  </p:cSld>
  <p:clrMapOvr>
    <a:masterClrMapping/>
  </p:clrMapOvr>
  <p:transition advTm="362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5"/>
                </p:tgtEl>
              </p:cMediaNode>
            </p:audio>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41" objId="5"/>
        <p14:stopEvt time="33891" objId="5"/>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28600"/>
            <a:ext cx="8458199" cy="655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P162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96325" y="6410325"/>
            <a:ext cx="304800" cy="304800"/>
          </a:xfrm>
          <a:prstGeom prst="rect">
            <a:avLst/>
          </a:prstGeom>
        </p:spPr>
      </p:pic>
      <p:pic>
        <p:nvPicPr>
          <p:cNvPr id="4" name="Audio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00704291"/>
      </p:ext>
    </p:extLst>
  </p:cSld>
  <p:clrMapOvr>
    <a:masterClrMapping/>
  </p:clrMapOvr>
  <p:transition advTm="137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5"/>
                </p:tgtEl>
              </p:cMediaNode>
            </p:audio>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80" objId="5"/>
        <p14:stopEvt time="12760" objId="5"/>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ADDITION REACTION WITH HYDROGEN</a:t>
            </a:r>
            <a:endParaRPr lang="en-US" b="1" dirty="0"/>
          </a:p>
        </p:txBody>
      </p:sp>
      <p:sp>
        <p:nvSpPr>
          <p:cNvPr id="3" name="Content Placeholder 2"/>
          <p:cNvSpPr>
            <a:spLocks noGrp="1"/>
          </p:cNvSpPr>
          <p:nvPr>
            <p:ph idx="1"/>
          </p:nvPr>
        </p:nvSpPr>
        <p:spPr/>
        <p:txBody>
          <a:bodyPr/>
          <a:lstStyle/>
          <a:p>
            <a:endParaRPr lang="en-US" dirty="0"/>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75260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P61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96325" y="6410325"/>
            <a:ext cx="304800" cy="304800"/>
          </a:xfrm>
          <a:prstGeom prst="rect">
            <a:avLst/>
          </a:prstGeom>
        </p:spPr>
      </p:pic>
      <p:pic>
        <p:nvPicPr>
          <p:cNvPr id="4" name="Audio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36385093"/>
      </p:ext>
    </p:extLst>
  </p:cSld>
  <p:clrMapOvr>
    <a:masterClrMapping/>
  </p:clrMapOvr>
  <p:transition advTm="127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5"/>
                </p:tgtEl>
              </p:cMediaNode>
            </p:audio>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117" objId="5"/>
        <p14:stopEvt time="11324" objId="5"/>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ADDITION REACTION WITH </a:t>
            </a:r>
            <a:r>
              <a:rPr lang="en-US" b="1" dirty="0" smtClean="0"/>
              <a:t>HALOGEN</a:t>
            </a:r>
            <a:endParaRPr lang="en-US" dirty="0"/>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828800"/>
            <a:ext cx="8305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191000"/>
            <a:ext cx="8305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P154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696325" y="6410325"/>
            <a:ext cx="304800" cy="304800"/>
          </a:xfrm>
          <a:prstGeom prst="rect">
            <a:avLst/>
          </a:prstGeom>
        </p:spPr>
      </p:pic>
      <p:pic>
        <p:nvPicPr>
          <p:cNvPr id="3" name="Audio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6863523"/>
      </p:ext>
    </p:extLst>
  </p:cSld>
  <p:clrMapOvr>
    <a:masterClrMapping/>
  </p:clrMapOvr>
  <p:transition advTm="161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5"/>
                </p:tgtEl>
              </p:cMediaNode>
            </p:audio>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115" objId="5"/>
        <p14:stopEvt time="4870" objId="5"/>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45208"/>
          </a:xfrm>
        </p:spPr>
        <p:txBody>
          <a:bodyPr>
            <a:normAutofit/>
          </a:bodyPr>
          <a:lstStyle/>
          <a:p>
            <a:pPr>
              <a:buNone/>
            </a:pPr>
            <a:endParaRPr lang="en-US" sz="6000" dirty="0" smtClean="0">
              <a:latin typeface="Arial Black" pitchFamily="34" charset="0"/>
            </a:endParaRPr>
          </a:p>
          <a:p>
            <a:pPr>
              <a:buNone/>
            </a:pPr>
            <a:endParaRPr lang="en-US" sz="6000" dirty="0" smtClean="0">
              <a:latin typeface="Arial Black" pitchFamily="34" charset="0"/>
            </a:endParaRPr>
          </a:p>
          <a:p>
            <a:pPr>
              <a:buNone/>
            </a:pPr>
            <a:r>
              <a:rPr lang="en-US" sz="6000" dirty="0" smtClean="0">
                <a:latin typeface="Arial Black" pitchFamily="34" charset="0"/>
              </a:rPr>
              <a:t>      THANK YOU </a:t>
            </a:r>
            <a:endParaRPr lang="en-US" sz="6000" dirty="0">
              <a:latin typeface="Arial Black" pitchFamily="34" charset="0"/>
            </a:endParaRPr>
          </a:p>
        </p:txBody>
      </p:sp>
      <p:pic>
        <p:nvPicPr>
          <p:cNvPr id="4" name="~PP236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96325" y="6410325"/>
            <a:ext cx="304800" cy="304800"/>
          </a:xfrm>
          <a:prstGeom prst="rect">
            <a:avLst/>
          </a:prstGeom>
        </p:spPr>
      </p:pic>
      <p:pic>
        <p:nvPicPr>
          <p:cNvPr id="2" name="Audio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382000" y="6096000"/>
            <a:ext cx="609600" cy="609600"/>
          </a:xfrm>
          <a:prstGeom prst="rect">
            <a:avLst/>
          </a:prstGeom>
        </p:spPr>
      </p:pic>
    </p:spTree>
  </p:cSld>
  <p:clrMapOvr>
    <a:masterClrMapping/>
  </p:clrMapOvr>
  <p:transition advTm="665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4"/>
                </p:tgtEl>
              </p:cMediaNode>
            </p:audio>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104" objId="4"/>
        <p14:stopEvt time="1058"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477000"/>
          </a:xfrm>
        </p:spPr>
        <p:txBody>
          <a:bodyPr>
            <a:normAutofit/>
          </a:bodyPr>
          <a:lstStyle/>
          <a:p>
            <a:pPr marL="64008" indent="0" algn="ctr">
              <a:buNone/>
            </a:pPr>
            <a:r>
              <a:rPr lang="en-US" b="1" dirty="0">
                <a:solidFill>
                  <a:srgbClr val="00B0F0"/>
                </a:solidFill>
                <a:latin typeface="Muli"/>
              </a:rPr>
              <a:t>Definition of </a:t>
            </a:r>
            <a:r>
              <a:rPr lang="en-US" b="1" dirty="0" smtClean="0">
                <a:solidFill>
                  <a:srgbClr val="00B0F0"/>
                </a:solidFill>
                <a:latin typeface="Muli"/>
              </a:rPr>
              <a:t>Alkenes</a:t>
            </a:r>
            <a:endParaRPr lang="en-US" b="1" dirty="0">
              <a:solidFill>
                <a:srgbClr val="00B0F0"/>
              </a:solidFill>
              <a:latin typeface="Muli"/>
            </a:endParaRPr>
          </a:p>
          <a:p>
            <a:endParaRPr lang="en-US" dirty="0" smtClean="0">
              <a:solidFill>
                <a:srgbClr val="FFFF00"/>
              </a:solidFill>
              <a:latin typeface="Muli"/>
            </a:endParaRPr>
          </a:p>
          <a:p>
            <a:r>
              <a:rPr lang="en-US" dirty="0" smtClean="0">
                <a:solidFill>
                  <a:srgbClr val="FFFF00"/>
                </a:solidFill>
                <a:latin typeface="Muli"/>
              </a:rPr>
              <a:t>Alkenes </a:t>
            </a:r>
            <a:r>
              <a:rPr lang="en-US" dirty="0">
                <a:solidFill>
                  <a:srgbClr val="FFFF00"/>
                </a:solidFill>
                <a:latin typeface="Muli"/>
              </a:rPr>
              <a:t>are hydrocarbons that contain carbon carbon double bond (C=C). </a:t>
            </a:r>
            <a:endParaRPr lang="en-US" dirty="0" smtClean="0">
              <a:solidFill>
                <a:srgbClr val="FFFF00"/>
              </a:solidFill>
              <a:latin typeface="Muli"/>
            </a:endParaRPr>
          </a:p>
          <a:p>
            <a:endParaRPr lang="en-US" dirty="0" smtClean="0">
              <a:solidFill>
                <a:srgbClr val="FFFF00"/>
              </a:solidFill>
              <a:latin typeface="Muli"/>
            </a:endParaRPr>
          </a:p>
          <a:p>
            <a:r>
              <a:rPr lang="en-US" dirty="0" smtClean="0">
                <a:solidFill>
                  <a:srgbClr val="FFFF00"/>
                </a:solidFill>
                <a:latin typeface="Muli"/>
              </a:rPr>
              <a:t>The </a:t>
            </a:r>
            <a:r>
              <a:rPr lang="en-US" dirty="0">
                <a:solidFill>
                  <a:srgbClr val="FFFF00"/>
                </a:solidFill>
                <a:latin typeface="Muli"/>
              </a:rPr>
              <a:t>general formula of alkenes are C</a:t>
            </a:r>
            <a:r>
              <a:rPr lang="en-US" baseline="-25000" dirty="0">
                <a:solidFill>
                  <a:srgbClr val="FFFF00"/>
                </a:solidFill>
                <a:latin typeface="Muli"/>
              </a:rPr>
              <a:t>n</a:t>
            </a:r>
            <a:r>
              <a:rPr lang="en-US" dirty="0">
                <a:solidFill>
                  <a:srgbClr val="FFFF00"/>
                </a:solidFill>
                <a:latin typeface="Muli"/>
              </a:rPr>
              <a:t>H</a:t>
            </a:r>
            <a:r>
              <a:rPr lang="en-US" baseline="-25000" dirty="0">
                <a:solidFill>
                  <a:srgbClr val="FFFF00"/>
                </a:solidFill>
                <a:latin typeface="Muli"/>
              </a:rPr>
              <a:t>2n</a:t>
            </a:r>
            <a:r>
              <a:rPr lang="en-US" dirty="0">
                <a:solidFill>
                  <a:srgbClr val="FFFF00"/>
                </a:solidFill>
                <a:latin typeface="Muli"/>
              </a:rPr>
              <a:t> </a:t>
            </a:r>
            <a:r>
              <a:rPr lang="en-US" dirty="0" smtClean="0">
                <a:solidFill>
                  <a:srgbClr val="FFFF00"/>
                </a:solidFill>
                <a:latin typeface="Muli"/>
              </a:rPr>
              <a:t>.</a:t>
            </a:r>
          </a:p>
          <a:p>
            <a:endParaRPr lang="en-US" dirty="0" smtClean="0">
              <a:solidFill>
                <a:srgbClr val="FFFF00"/>
              </a:solidFill>
              <a:latin typeface="Muli"/>
            </a:endParaRPr>
          </a:p>
          <a:p>
            <a:r>
              <a:rPr lang="en-US" dirty="0" smtClean="0">
                <a:solidFill>
                  <a:srgbClr val="3A3A3A"/>
                </a:solidFill>
                <a:latin typeface="Muli"/>
              </a:rPr>
              <a:t>.</a:t>
            </a:r>
            <a:r>
              <a:rPr lang="en-US" dirty="0" smtClean="0">
                <a:solidFill>
                  <a:srgbClr val="FFFF00"/>
                </a:solidFill>
                <a:latin typeface="Muli"/>
              </a:rPr>
              <a:t> </a:t>
            </a:r>
            <a:r>
              <a:rPr lang="en-US" dirty="0" err="1" smtClean="0">
                <a:solidFill>
                  <a:srgbClr val="FFFF00"/>
                </a:solidFill>
                <a:latin typeface="Muli"/>
              </a:rPr>
              <a:t>Alkanes</a:t>
            </a:r>
            <a:r>
              <a:rPr lang="en-US" dirty="0" smtClean="0">
                <a:solidFill>
                  <a:srgbClr val="FFFF00"/>
                </a:solidFill>
                <a:latin typeface="Muli"/>
              </a:rPr>
              <a:t> are saturated with </a:t>
            </a:r>
            <a:r>
              <a:rPr lang="en-US" dirty="0" err="1" smtClean="0">
                <a:solidFill>
                  <a:srgbClr val="FFFF00"/>
                </a:solidFill>
                <a:latin typeface="Muli"/>
              </a:rPr>
              <a:t>hydrogens</a:t>
            </a:r>
            <a:r>
              <a:rPr lang="en-US" dirty="0" smtClean="0">
                <a:solidFill>
                  <a:srgbClr val="FFFF00"/>
                </a:solidFill>
                <a:latin typeface="Muli"/>
              </a:rPr>
              <a:t>, while alkenes are two hydrogen less than </a:t>
            </a:r>
            <a:r>
              <a:rPr lang="en-US" dirty="0" err="1" smtClean="0">
                <a:solidFill>
                  <a:srgbClr val="FFFF00"/>
                </a:solidFill>
                <a:latin typeface="Muli"/>
              </a:rPr>
              <a:t>alkanes</a:t>
            </a:r>
            <a:r>
              <a:rPr lang="en-US" dirty="0" smtClean="0">
                <a:solidFill>
                  <a:srgbClr val="FFFF00"/>
                </a:solidFill>
                <a:latin typeface="Muli"/>
              </a:rPr>
              <a:t>. Thus it is known as unsaturated hydrocarbons.</a:t>
            </a:r>
            <a:endParaRPr lang="en-US" dirty="0"/>
          </a:p>
        </p:txBody>
      </p:sp>
      <p:pic>
        <p:nvPicPr>
          <p:cNvPr id="4" name="~PP182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96325" y="6410325"/>
            <a:ext cx="304800" cy="304800"/>
          </a:xfrm>
          <a:prstGeom prst="rect">
            <a:avLst/>
          </a:prstGeom>
        </p:spPr>
      </p:pic>
      <p:pic>
        <p:nvPicPr>
          <p:cNvPr id="2" name="Audio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20238604"/>
      </p:ext>
    </p:extLst>
  </p:cSld>
  <p:clrMapOvr>
    <a:masterClrMapping/>
  </p:clrMapOvr>
  <p:transition advTm="296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4"/>
                </p:tgtEl>
              </p:cMediaNode>
            </p:audio>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96" objId="4"/>
        <p14:stopEvt time="25468" objId="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ALKENES</a:t>
            </a:r>
            <a:endParaRPr lang="en-US" b="1" dirty="0"/>
          </a:p>
        </p:txBody>
      </p:sp>
      <p:sp>
        <p:nvSpPr>
          <p:cNvPr id="3" name="Content Placeholder 2"/>
          <p:cNvSpPr>
            <a:spLocks noGrp="1"/>
          </p:cNvSpPr>
          <p:nvPr>
            <p:ph idx="1"/>
          </p:nvPr>
        </p:nvSpPr>
        <p:spPr>
          <a:xfrm>
            <a:off x="457200" y="1295400"/>
            <a:ext cx="8229600" cy="5159408"/>
          </a:xfrm>
        </p:spPr>
        <p:txBody>
          <a:bodyPr/>
          <a:lstStyle/>
          <a:p>
            <a:r>
              <a:rPr lang="en-US" b="1" dirty="0">
                <a:solidFill>
                  <a:srgbClr val="33CC33"/>
                </a:solidFill>
                <a:latin typeface="arial"/>
              </a:rPr>
              <a:t>Alkenes are a class of hydrocarbons (e.g, containing only carbon and hydrogen) unsaturated compounds with at least one carbon-to-carbon double bond. </a:t>
            </a:r>
            <a:endParaRPr lang="en-US" b="1" dirty="0" smtClean="0">
              <a:solidFill>
                <a:srgbClr val="33CC33"/>
              </a:solidFill>
              <a:latin typeface="arial"/>
            </a:endParaRPr>
          </a:p>
          <a:p>
            <a:pPr marL="64008" indent="0">
              <a:buNone/>
            </a:pPr>
            <a:endParaRPr lang="en-US" b="1" dirty="0" smtClean="0">
              <a:solidFill>
                <a:srgbClr val="33CC33"/>
              </a:solidFill>
              <a:latin typeface="arial"/>
            </a:endParaRPr>
          </a:p>
          <a:p>
            <a:r>
              <a:rPr lang="en-US" b="1" dirty="0" smtClean="0">
                <a:solidFill>
                  <a:srgbClr val="33CC33"/>
                </a:solidFill>
                <a:latin typeface="arial"/>
              </a:rPr>
              <a:t>Another </a:t>
            </a:r>
            <a:r>
              <a:rPr lang="en-US" b="1" dirty="0">
                <a:solidFill>
                  <a:srgbClr val="33CC33"/>
                </a:solidFill>
                <a:latin typeface="arial"/>
              </a:rPr>
              <a:t>term used to describe alkenes is olefins. </a:t>
            </a:r>
            <a:endParaRPr lang="en-US" b="1" dirty="0" smtClean="0">
              <a:solidFill>
                <a:srgbClr val="33CC33"/>
              </a:solidFill>
              <a:latin typeface="arial"/>
            </a:endParaRPr>
          </a:p>
          <a:p>
            <a:pPr marL="64008" indent="0">
              <a:buNone/>
            </a:pPr>
            <a:endParaRPr lang="en-US" dirty="0" smtClean="0">
              <a:solidFill>
                <a:srgbClr val="33CC33"/>
              </a:solidFill>
              <a:latin typeface="arial"/>
            </a:endParaRPr>
          </a:p>
          <a:p>
            <a:r>
              <a:rPr lang="en-US" b="1" dirty="0" smtClean="0">
                <a:solidFill>
                  <a:srgbClr val="33CC33"/>
                </a:solidFill>
                <a:latin typeface="arial"/>
              </a:rPr>
              <a:t>Alkenes</a:t>
            </a:r>
            <a:r>
              <a:rPr lang="en-US" b="1" dirty="0">
                <a:solidFill>
                  <a:srgbClr val="33CC33"/>
                </a:solidFill>
                <a:latin typeface="arial"/>
              </a:rPr>
              <a:t> are more reactive than alkanes due to the presence of the double </a:t>
            </a:r>
            <a:r>
              <a:rPr lang="en-US" b="1" dirty="0" smtClean="0">
                <a:solidFill>
                  <a:srgbClr val="33CC33"/>
                </a:solidFill>
                <a:latin typeface="arial"/>
              </a:rPr>
              <a:t>bond</a:t>
            </a:r>
            <a:r>
              <a:rPr lang="en-US" dirty="0" smtClean="0">
                <a:solidFill>
                  <a:srgbClr val="33CC33"/>
                </a:solidFill>
                <a:latin typeface="arial"/>
              </a:rPr>
              <a:t>.</a:t>
            </a:r>
            <a:endParaRPr lang="en-US" dirty="0">
              <a:solidFill>
                <a:srgbClr val="33CC33"/>
              </a:solidFill>
            </a:endParaRPr>
          </a:p>
        </p:txBody>
      </p:sp>
      <p:pic>
        <p:nvPicPr>
          <p:cNvPr id="4" name="~PP54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96325" y="6410325"/>
            <a:ext cx="304800" cy="304800"/>
          </a:xfrm>
          <a:prstGeom prst="rect">
            <a:avLst/>
          </a:prstGeom>
        </p:spPr>
      </p:pic>
      <p:pic>
        <p:nvPicPr>
          <p:cNvPr id="5" name="Audio 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95094904"/>
      </p:ext>
    </p:extLst>
  </p:cSld>
  <p:clrMapOvr>
    <a:masterClrMapping/>
  </p:clrMapOvr>
  <p:transition advTm="281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4"/>
                </p:tgtEl>
              </p:cMediaNode>
            </p:audio>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extLst mod="1">
    <p:ext uri="{E180D4A7-C9FB-4DFB-919C-405C955672EB}">
      <p14:showEvtLst xmlns:p14="http://schemas.microsoft.com/office/powerpoint/2010/main">
        <p14:playEvt time="105" objId="4"/>
        <p14:stopEvt time="23322" objId="4"/>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26208"/>
          </a:xfrm>
        </p:spPr>
        <p:txBody>
          <a:bodyPr/>
          <a:lstStyle/>
          <a:p>
            <a:pPr marL="64008" indent="0" algn="ctr">
              <a:buNone/>
            </a:pPr>
            <a:r>
              <a:rPr lang="en-US" b="1" dirty="0" smtClean="0">
                <a:solidFill>
                  <a:schemeClr val="accent6">
                    <a:lumMod val="60000"/>
                    <a:lumOff val="40000"/>
                  </a:schemeClr>
                </a:solidFill>
              </a:rPr>
              <a:t>EXAMPLE OF ALKENES</a:t>
            </a:r>
            <a:endParaRPr lang="en-US" b="1" dirty="0">
              <a:solidFill>
                <a:schemeClr val="accent6">
                  <a:lumMod val="60000"/>
                  <a:lumOff val="40000"/>
                </a:schemeClr>
              </a:solidFill>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1" y="1143000"/>
            <a:ext cx="7086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P318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96325" y="6410325"/>
            <a:ext cx="304800" cy="304800"/>
          </a:xfrm>
          <a:prstGeom prst="rect">
            <a:avLst/>
          </a:prstGeom>
        </p:spPr>
      </p:pic>
      <p:pic>
        <p:nvPicPr>
          <p:cNvPr id="2" name="Audio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52262797"/>
      </p:ext>
    </p:extLst>
  </p:cSld>
  <p:clrMapOvr>
    <a:masterClrMapping/>
  </p:clrMapOvr>
  <p:transition advTm="866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4"/>
                </p:tgtEl>
              </p:cMediaNode>
            </p:audio>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74" objId="4"/>
        <p14:stopEvt time="6742" objId="4"/>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26208"/>
          </a:xfrm>
        </p:spPr>
        <p:txBody>
          <a:bodyPr>
            <a:normAutofit fontScale="92500" lnSpcReduction="20000"/>
          </a:bodyPr>
          <a:lstStyle/>
          <a:p>
            <a:pPr marL="64008" indent="0" algn="ctr">
              <a:buNone/>
            </a:pPr>
            <a:r>
              <a:rPr lang="en-US" b="1" dirty="0" smtClean="0">
                <a:latin typeface="Times New Roman" pitchFamily="18" charset="0"/>
                <a:cs typeface="Times New Roman" pitchFamily="18" charset="0"/>
              </a:rPr>
              <a:t>PHYSICAL PROPERTIES</a:t>
            </a:r>
          </a:p>
          <a:p>
            <a:pPr algn="just"/>
            <a:r>
              <a:rPr lang="en-US" b="1" dirty="0" smtClean="0">
                <a:latin typeface="Times New Roman" pitchFamily="18" charset="0"/>
                <a:cs typeface="Times New Roman" pitchFamily="18" charset="0"/>
              </a:rPr>
              <a:t>Lower </a:t>
            </a:r>
            <a:r>
              <a:rPr lang="en-US" b="1" dirty="0">
                <a:latin typeface="Times New Roman" pitchFamily="18" charset="0"/>
                <a:cs typeface="Times New Roman" pitchFamily="18" charset="0"/>
              </a:rPr>
              <a:t>alkenes are gases in room temperature. As the carbon chain increases the alkenes are liquid and the longer chain alkenes are solid in room temperature. Most of the alkenes are colourless and </a:t>
            </a:r>
            <a:r>
              <a:rPr lang="en-US" b="1" dirty="0" smtClean="0">
                <a:latin typeface="Times New Roman" pitchFamily="18" charset="0"/>
                <a:cs typeface="Times New Roman" pitchFamily="18" charset="0"/>
              </a:rPr>
              <a:t>odorless.</a:t>
            </a:r>
            <a:endParaRPr lang="en-US" b="1" dirty="0">
              <a:latin typeface="Times New Roman" pitchFamily="18" charset="0"/>
              <a:cs typeface="Times New Roman" pitchFamily="18" charset="0"/>
            </a:endParaRPr>
          </a:p>
          <a:p>
            <a:pPr algn="just"/>
            <a:r>
              <a:rPr lang="en-US" b="1" dirty="0">
                <a:latin typeface="Times New Roman" pitchFamily="18" charset="0"/>
                <a:cs typeface="Times New Roman" pitchFamily="18" charset="0"/>
              </a:rPr>
              <a:t>As alkenes have no polarity. It sparingly dissolved in water and readily dissolved in organic solvent.</a:t>
            </a:r>
          </a:p>
          <a:p>
            <a:pPr algn="just"/>
            <a:r>
              <a:rPr lang="en-US" b="1" dirty="0">
                <a:latin typeface="Times New Roman" pitchFamily="18" charset="0"/>
                <a:cs typeface="Times New Roman" pitchFamily="18" charset="0"/>
              </a:rPr>
              <a:t>The IR spectrum shows C-H stretching at 3000-3100 </a:t>
            </a:r>
            <a:r>
              <a:rPr lang="en-US" b="1" dirty="0" smtClean="0">
                <a:latin typeface="Times New Roman" pitchFamily="18" charset="0"/>
                <a:cs typeface="Times New Roman" pitchFamily="18" charset="0"/>
              </a:rPr>
              <a:t>cm</a:t>
            </a:r>
            <a:r>
              <a:rPr lang="en-US" b="1" baseline="30000" dirty="0" smtClean="0">
                <a:latin typeface="Times New Roman" pitchFamily="18" charset="0"/>
                <a:cs typeface="Times New Roman" pitchFamily="18" charset="0"/>
              </a:rPr>
              <a:t>-1</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and </a:t>
            </a:r>
            <a:r>
              <a:rPr lang="en-US" b="1" dirty="0">
                <a:latin typeface="Times New Roman" pitchFamily="18" charset="0"/>
                <a:cs typeface="Times New Roman" pitchFamily="18" charset="0"/>
              </a:rPr>
              <a:t>C=C stretching at 1620-1680 </a:t>
            </a:r>
            <a:r>
              <a:rPr lang="en-US" b="1" dirty="0" smtClean="0">
                <a:latin typeface="Times New Roman" pitchFamily="18" charset="0"/>
                <a:cs typeface="Times New Roman" pitchFamily="18" charset="0"/>
              </a:rPr>
              <a:t>cm</a:t>
            </a:r>
            <a:r>
              <a:rPr lang="en-US" b="1" baseline="30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a:t>
            </a:r>
          </a:p>
          <a:p>
            <a:pPr algn="just"/>
            <a:r>
              <a:rPr lang="en-US" b="1" dirty="0" smtClean="0">
                <a:latin typeface="Times New Roman" pitchFamily="18" charset="0"/>
                <a:cs typeface="Times New Roman" pitchFamily="18" charset="0"/>
              </a:rPr>
              <a:t>Alkenes are lighter than water.</a:t>
            </a:r>
          </a:p>
          <a:p>
            <a:pPr algn="just"/>
            <a:r>
              <a:rPr lang="en-US" b="1" dirty="0" smtClean="0">
                <a:latin typeface="Times New Roman" pitchFamily="18" charset="0"/>
                <a:cs typeface="Times New Roman" pitchFamily="18" charset="0"/>
              </a:rPr>
              <a:t>Boiling point of alkenes show a gradual increase with an increasing molecular mass of chain length, this indicates that the inter molecular attraction becomes stronger with the increasing the size of the molecule.</a:t>
            </a:r>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p:txBody>
      </p:sp>
      <p:pic>
        <p:nvPicPr>
          <p:cNvPr id="4" name="~PP249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96325" y="6410325"/>
            <a:ext cx="304800" cy="304800"/>
          </a:xfrm>
          <a:prstGeom prst="rect">
            <a:avLst/>
          </a:prstGeom>
        </p:spPr>
      </p:pic>
      <p:pic>
        <p:nvPicPr>
          <p:cNvPr id="2" name="Audio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96081975"/>
      </p:ext>
    </p:extLst>
  </p:cSld>
  <p:clrMapOvr>
    <a:masterClrMapping/>
  </p:clrMapOvr>
  <p:transition advTm="622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4"/>
                </p:tgtEl>
              </p:cMediaNode>
            </p:audio>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93" objId="4"/>
        <p14:stopEvt time="44392" objId="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302408"/>
          </a:xfrm>
        </p:spPr>
        <p:txBody>
          <a:bodyPr>
            <a:normAutofit/>
          </a:bodyPr>
          <a:lstStyle/>
          <a:p>
            <a:pPr marL="64008" indent="0">
              <a:buNone/>
            </a:pPr>
            <a:r>
              <a:rPr lang="en-US" b="1" dirty="0">
                <a:solidFill>
                  <a:srgbClr val="FFFF00"/>
                </a:solidFill>
                <a:latin typeface="Open Sans"/>
              </a:rPr>
              <a:t>Chemical Properties of Alkenes</a:t>
            </a:r>
          </a:p>
          <a:p>
            <a:pPr algn="just"/>
            <a:r>
              <a:rPr lang="en-US" sz="2400" dirty="0">
                <a:latin typeface="Times New Roman" pitchFamily="18" charset="0"/>
                <a:cs typeface="Times New Roman" pitchFamily="18" charset="0"/>
              </a:rPr>
              <a:t>Alkenes are unsaturated compounds, which makes them highly reactive. Most of these chemical </a:t>
            </a:r>
            <a:r>
              <a:rPr lang="en-US" sz="2400" dirty="0" smtClean="0">
                <a:latin typeface="Times New Roman" pitchFamily="18" charset="0"/>
                <a:cs typeface="Times New Roman" pitchFamily="18" charset="0"/>
              </a:rPr>
              <a:t>reaction</a:t>
            </a:r>
            <a:r>
              <a:rPr lang="en-US" sz="2400" dirty="0">
                <a:latin typeface="Times New Roman" pitchFamily="18" charset="0"/>
                <a:cs typeface="Times New Roman" pitchFamily="18" charset="0"/>
              </a:rPr>
              <a:t> occur at the Carbon-Carbon double bonds. This makes alkenes far more reactive than alkanes. Alkenes undergo three types of main reactions, which are as follows</a:t>
            </a:r>
          </a:p>
          <a:p>
            <a:pPr marL="64008" indent="0">
              <a:buNone/>
            </a:pPr>
            <a:r>
              <a:rPr lang="en-US" sz="2400" b="1" dirty="0">
                <a:solidFill>
                  <a:srgbClr val="FFFF00"/>
                </a:solidFill>
                <a:latin typeface="Times New Roman" pitchFamily="18" charset="0"/>
                <a:cs typeface="Times New Roman" pitchFamily="18" charset="0"/>
              </a:rPr>
              <a:t>Addition Reactions</a:t>
            </a:r>
          </a:p>
          <a:p>
            <a:r>
              <a:rPr lang="en-US" sz="2400" b="1" dirty="0">
                <a:latin typeface="Times New Roman" pitchFamily="18" charset="0"/>
                <a:cs typeface="Times New Roman" pitchFamily="18" charset="0"/>
              </a:rPr>
              <a:t>Addition of </a:t>
            </a:r>
            <a:r>
              <a:rPr lang="en-US" sz="2400" b="1" dirty="0" smtClean="0">
                <a:latin typeface="Times New Roman" pitchFamily="18" charset="0"/>
                <a:cs typeface="Times New Roman" pitchFamily="18" charset="0"/>
              </a:rPr>
              <a:t>Hydrogen</a:t>
            </a:r>
          </a:p>
          <a:p>
            <a:r>
              <a:rPr lang="en-US" sz="2400" b="1" dirty="0">
                <a:latin typeface="Times New Roman" pitchFamily="18" charset="0"/>
                <a:cs typeface="Times New Roman" pitchFamily="18" charset="0"/>
              </a:rPr>
              <a:t>Addition of </a:t>
            </a:r>
            <a:r>
              <a:rPr lang="en-US" sz="2400" b="1" dirty="0" smtClean="0">
                <a:latin typeface="Times New Roman" pitchFamily="18" charset="0"/>
                <a:cs typeface="Times New Roman" pitchFamily="18" charset="0"/>
              </a:rPr>
              <a:t>Halogens</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b="1" dirty="0">
                <a:latin typeface="Times New Roman" pitchFamily="18" charset="0"/>
                <a:cs typeface="Times New Roman" pitchFamily="18" charset="0"/>
              </a:rPr>
              <a:t>Addition of </a:t>
            </a:r>
            <a:r>
              <a:rPr lang="en-US" sz="2400" b="1" dirty="0" smtClean="0">
                <a:latin typeface="Times New Roman" pitchFamily="18" charset="0"/>
                <a:cs typeface="Times New Roman" pitchFamily="18" charset="0"/>
              </a:rPr>
              <a:t>Halides</a:t>
            </a:r>
            <a:endParaRPr lang="en-US" sz="2400" dirty="0" smtClean="0">
              <a:latin typeface="Times New Roman" pitchFamily="18" charset="0"/>
              <a:cs typeface="Times New Roman" pitchFamily="18" charset="0"/>
            </a:endParaRPr>
          </a:p>
          <a:p>
            <a:r>
              <a:rPr lang="en-US" sz="2400" b="1" dirty="0">
                <a:latin typeface="Times New Roman" pitchFamily="18" charset="0"/>
                <a:cs typeface="Times New Roman" pitchFamily="18" charset="0"/>
              </a:rPr>
              <a:t>Addition of </a:t>
            </a:r>
            <a:r>
              <a:rPr lang="en-US" sz="2400" b="1" dirty="0" smtClean="0">
                <a:latin typeface="Times New Roman" pitchFamily="18" charset="0"/>
                <a:cs typeface="Times New Roman" pitchFamily="18" charset="0"/>
              </a:rPr>
              <a:t>Water</a:t>
            </a:r>
          </a:p>
          <a:p>
            <a:pPr marL="64008" indent="0">
              <a:buNone/>
            </a:pPr>
            <a:r>
              <a:rPr lang="en-US" sz="2400" b="1" dirty="0">
                <a:solidFill>
                  <a:srgbClr val="FFFF00"/>
                </a:solidFill>
                <a:latin typeface="Times New Roman" pitchFamily="18" charset="0"/>
                <a:cs typeface="Times New Roman" pitchFamily="18" charset="0"/>
              </a:rPr>
              <a:t>Oxidation Reactions</a:t>
            </a:r>
          </a:p>
          <a:p>
            <a:r>
              <a:rPr lang="en-US" sz="2400" b="1" dirty="0">
                <a:latin typeface="Times New Roman" pitchFamily="18" charset="0"/>
                <a:cs typeface="Times New Roman" pitchFamily="18" charset="0"/>
              </a:rPr>
              <a:t>Combustion </a:t>
            </a:r>
            <a:r>
              <a:rPr lang="en-US" sz="2400" b="1" dirty="0" smtClean="0">
                <a:latin typeface="Times New Roman" pitchFamily="18" charset="0"/>
                <a:cs typeface="Times New Roman" pitchFamily="18" charset="0"/>
              </a:rPr>
              <a:t>Reaction</a:t>
            </a:r>
          </a:p>
          <a:p>
            <a:r>
              <a:rPr lang="en-US" sz="2400" b="1" dirty="0">
                <a:latin typeface="Times New Roman" pitchFamily="18" charset="0"/>
                <a:cs typeface="Times New Roman" pitchFamily="18" charset="0"/>
              </a:rPr>
              <a:t>Oxidation by Pottasium </a:t>
            </a:r>
            <a:r>
              <a:rPr lang="en-US" sz="2400" b="1" dirty="0" smtClean="0">
                <a:latin typeface="Times New Roman" pitchFamily="18" charset="0"/>
                <a:cs typeface="Times New Roman" pitchFamily="18" charset="0"/>
              </a:rPr>
              <a:t>Permanganate</a:t>
            </a:r>
            <a:endParaRPr lang="en-US" sz="2400" b="1" dirty="0">
              <a:latin typeface="Times New Roman" pitchFamily="18" charset="0"/>
              <a:cs typeface="Times New Roman" pitchFamily="18" charset="0"/>
            </a:endParaRPr>
          </a:p>
        </p:txBody>
      </p:sp>
      <p:pic>
        <p:nvPicPr>
          <p:cNvPr id="4" name="~PP382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96325" y="6410325"/>
            <a:ext cx="304800" cy="304800"/>
          </a:xfrm>
          <a:prstGeom prst="rect">
            <a:avLst/>
          </a:prstGeom>
        </p:spPr>
      </p:pic>
      <p:pic>
        <p:nvPicPr>
          <p:cNvPr id="2" name="Audio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31599432"/>
      </p:ext>
    </p:extLst>
  </p:cSld>
  <p:clrMapOvr>
    <a:masterClrMapping/>
  </p:clrMapOvr>
  <p:transition advTm="425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4"/>
                </p:tgtEl>
              </p:cMediaNode>
            </p:audio>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105" objId="4"/>
        <p14:stopEvt time="36651" objId="4"/>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572000"/>
          </a:xfrm>
        </p:spPr>
        <p:txBody>
          <a:bodyPr>
            <a:normAutofit/>
          </a:bodyPr>
          <a:lstStyle/>
          <a:p>
            <a:r>
              <a:rPr lang="en-US" sz="3200" b="1" dirty="0"/>
              <a:t>Alkenes</a:t>
            </a:r>
            <a:r>
              <a:rPr lang="en-US" sz="3200" dirty="0"/>
              <a:t> undergo sp</a:t>
            </a:r>
            <a:r>
              <a:rPr lang="en-US" sz="3200" baseline="30000" dirty="0"/>
              <a:t>2</a:t>
            </a:r>
            <a:r>
              <a:rPr lang="en-US" sz="3200" dirty="0"/>
              <a:t> </a:t>
            </a:r>
            <a:r>
              <a:rPr lang="en-US" sz="3200" b="1" dirty="0"/>
              <a:t>hybridization</a:t>
            </a:r>
            <a:r>
              <a:rPr lang="en-US" sz="3200" dirty="0"/>
              <a:t>. In sp </a:t>
            </a:r>
            <a:r>
              <a:rPr lang="en-US" sz="3200" baseline="30000" dirty="0"/>
              <a:t>2</a:t>
            </a:r>
            <a:r>
              <a:rPr lang="en-US" sz="3200" dirty="0"/>
              <a:t> </a:t>
            </a:r>
            <a:r>
              <a:rPr lang="en-US" sz="3200" b="1" dirty="0"/>
              <a:t>hybridisation</a:t>
            </a:r>
            <a:r>
              <a:rPr lang="en-US" sz="3200" dirty="0"/>
              <a:t>, one s orbital combines with two p orbitals to form three equivalent sp </a:t>
            </a:r>
            <a:r>
              <a:rPr lang="en-US" sz="3200" baseline="30000" dirty="0"/>
              <a:t>2</a:t>
            </a:r>
            <a:r>
              <a:rPr lang="en-US" sz="3200" dirty="0"/>
              <a:t> hybrid orbitals. </a:t>
            </a:r>
            <a:endParaRPr lang="en-US" sz="3200" dirty="0" smtClean="0"/>
          </a:p>
          <a:p>
            <a:r>
              <a:rPr lang="en-US" sz="3200" dirty="0" smtClean="0"/>
              <a:t>They </a:t>
            </a:r>
            <a:r>
              <a:rPr lang="en-US" sz="3200" dirty="0"/>
              <a:t>have a trigonal planar arrangement, and the angle between two orbitals is 120 degrees.</a:t>
            </a:r>
          </a:p>
        </p:txBody>
      </p:sp>
      <p:pic>
        <p:nvPicPr>
          <p:cNvPr id="4" name="~PP274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96325" y="6410325"/>
            <a:ext cx="304800" cy="304800"/>
          </a:xfrm>
          <a:prstGeom prst="rect">
            <a:avLst/>
          </a:prstGeom>
        </p:spPr>
      </p:pic>
      <p:pic>
        <p:nvPicPr>
          <p:cNvPr id="2" name="Audio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65829859"/>
      </p:ext>
    </p:extLst>
  </p:cSld>
  <p:clrMapOvr>
    <a:masterClrMapping/>
  </p:clrMapOvr>
  <p:transition advTm="242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4"/>
                </p:tgtEl>
              </p:cMediaNode>
            </p:audio>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96" objId="4"/>
        <p14:stopEvt time="19445" objId="4"/>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tx1"/>
                </a:solidFill>
              </a:rPr>
              <a:t>WITTIG REACTION</a:t>
            </a:r>
            <a:endParaRPr lang="en-US" sz="4000" b="1" dirty="0">
              <a:solidFill>
                <a:schemeClr val="tx1"/>
              </a:solidFill>
            </a:endParaRPr>
          </a:p>
        </p:txBody>
      </p:sp>
      <p:sp>
        <p:nvSpPr>
          <p:cNvPr id="3" name="Content Placeholder 2"/>
          <p:cNvSpPr>
            <a:spLocks noGrp="1"/>
          </p:cNvSpPr>
          <p:nvPr>
            <p:ph idx="1"/>
          </p:nvPr>
        </p:nvSpPr>
        <p:spPr/>
        <p:txBody>
          <a:bodyPr>
            <a:normAutofit lnSpcReduction="10000"/>
          </a:bodyPr>
          <a:lstStyle/>
          <a:p>
            <a:pPr algn="just">
              <a:lnSpc>
                <a:spcPct val="150000"/>
              </a:lnSpc>
            </a:pPr>
            <a:r>
              <a:rPr lang="en-US" sz="2800" b="1" dirty="0">
                <a:latin typeface="Times New Roman" pitchFamily="18" charset="0"/>
                <a:cs typeface="Times New Roman" pitchFamily="18" charset="0"/>
              </a:rPr>
              <a:t>The Wittig reaction or Wittig olefination is a chemical reaction of an aldehyde or ketone with a triphenyl phosphonium ylide (often called a Wittig reagent) to give </a:t>
            </a:r>
            <a:r>
              <a:rPr lang="en-US" sz="2800" b="1" dirty="0" smtClean="0">
                <a:latin typeface="Times New Roman" pitchFamily="18" charset="0"/>
                <a:cs typeface="Times New Roman" pitchFamily="18" charset="0"/>
              </a:rPr>
              <a:t>product of an </a:t>
            </a:r>
            <a:r>
              <a:rPr lang="en-US" sz="2800" b="1" dirty="0">
                <a:latin typeface="Times New Roman" pitchFamily="18" charset="0"/>
                <a:cs typeface="Times New Roman" pitchFamily="18" charset="0"/>
              </a:rPr>
              <a:t>alkene and triphenylphosphine oxide</a:t>
            </a:r>
            <a:r>
              <a:rPr lang="en-US" sz="2800" b="1" dirty="0" smtClean="0">
                <a:latin typeface="Times New Roman" pitchFamily="18" charset="0"/>
                <a:cs typeface="Times New Roman" pitchFamily="18" charset="0"/>
              </a:rPr>
              <a:t>.</a:t>
            </a:r>
          </a:p>
          <a:p>
            <a:pPr algn="just">
              <a:lnSpc>
                <a:spcPct val="150000"/>
              </a:lnSpc>
            </a:pPr>
            <a:r>
              <a:rPr lang="en-US" sz="2800" b="1" dirty="0">
                <a:latin typeface="Times New Roman" pitchFamily="18" charset="0"/>
                <a:cs typeface="Times New Roman" pitchFamily="18" charset="0"/>
              </a:rPr>
              <a:t>It is widely used in organic synthesis for the preparation of </a:t>
            </a:r>
            <a:r>
              <a:rPr lang="en-US" sz="2800" b="1" dirty="0" smtClean="0">
                <a:latin typeface="Times New Roman" pitchFamily="18" charset="0"/>
                <a:cs typeface="Times New Roman" pitchFamily="18" charset="0"/>
              </a:rPr>
              <a:t>alkenes.</a:t>
            </a:r>
            <a:endParaRPr lang="en-US" sz="2800" b="1" dirty="0">
              <a:latin typeface="Times New Roman" pitchFamily="18" charset="0"/>
              <a:cs typeface="Times New Roman" pitchFamily="18" charset="0"/>
            </a:endParaRPr>
          </a:p>
        </p:txBody>
      </p:sp>
      <p:pic>
        <p:nvPicPr>
          <p:cNvPr id="4" name="~PP184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96325" y="6410325"/>
            <a:ext cx="304800" cy="304800"/>
          </a:xfrm>
          <a:prstGeom prst="rect">
            <a:avLst/>
          </a:prstGeom>
        </p:spPr>
      </p:pic>
      <p:pic>
        <p:nvPicPr>
          <p:cNvPr id="5" name="Audio 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4936781"/>
      </p:ext>
    </p:extLst>
  </p:cSld>
  <p:clrMapOvr>
    <a:masterClrMapping/>
  </p:clrMapOvr>
  <p:transition advTm="3097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4"/>
                </p:tgtEl>
              </p:cMediaNode>
            </p:audio>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extLst mod="1">
    <p:ext uri="{E180D4A7-C9FB-4DFB-919C-405C955672EB}">
      <p14:showEvtLst xmlns:p14="http://schemas.microsoft.com/office/powerpoint/2010/main">
        <p14:playEvt time="104" objId="4"/>
        <p14:stopEvt time="24657" objId="4"/>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28600"/>
            <a:ext cx="88392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P335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96325" y="6410325"/>
            <a:ext cx="304800" cy="304800"/>
          </a:xfrm>
          <a:prstGeom prst="rect">
            <a:avLst/>
          </a:prstGeom>
        </p:spPr>
      </p:pic>
      <p:pic>
        <p:nvPicPr>
          <p:cNvPr id="4" name="Audio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07892774"/>
      </p:ext>
    </p:extLst>
  </p:cSld>
  <p:clrMapOvr>
    <a:masterClrMapping/>
  </p:clrMapOvr>
  <p:transition advTm="119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5"/>
                </p:tgtEl>
              </p:cMediaNode>
            </p:audio>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111" objId="5"/>
        <p14:stopEvt time="9748" objId="5"/>
      </p14:showEvtLst>
    </p:ext>
  </p:extLs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656</TotalTime>
  <Words>267</Words>
  <Application>Microsoft Office PowerPoint</Application>
  <PresentationFormat>On-screen Show (4:3)</PresentationFormat>
  <Paragraphs>55</Paragraphs>
  <Slides>17</Slides>
  <Notes>0</Notes>
  <HiddenSlides>0</HiddenSlides>
  <MMClips>34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vt:lpstr>
      <vt:lpstr>Arial Black</vt:lpstr>
      <vt:lpstr>Century Gothic</vt:lpstr>
      <vt:lpstr>Muli</vt:lpstr>
      <vt:lpstr>Open Sans</vt:lpstr>
      <vt:lpstr>Times New Roman</vt:lpstr>
      <vt:lpstr>Verdana</vt:lpstr>
      <vt:lpstr>Wingdings 2</vt:lpstr>
      <vt:lpstr>Verve</vt:lpstr>
      <vt:lpstr>TOPIC: ALKENES</vt:lpstr>
      <vt:lpstr>PowerPoint Presentation</vt:lpstr>
      <vt:lpstr>ALKENES</vt:lpstr>
      <vt:lpstr>PowerPoint Presentation</vt:lpstr>
      <vt:lpstr>PowerPoint Presentation</vt:lpstr>
      <vt:lpstr>PowerPoint Presentation</vt:lpstr>
      <vt:lpstr>PowerPoint Presentation</vt:lpstr>
      <vt:lpstr>WITTIG REACTION</vt:lpstr>
      <vt:lpstr>PowerPoint Presentation</vt:lpstr>
      <vt:lpstr>PowerPoint Presentation</vt:lpstr>
      <vt:lpstr>PowerPoint Presentation</vt:lpstr>
      <vt:lpstr>PowerPoint Presentation</vt:lpstr>
      <vt:lpstr>PowerPoint Presentation</vt:lpstr>
      <vt:lpstr>PowerPoint Presentation</vt:lpstr>
      <vt:lpstr>ADDITION REACTION WITH HYDROGEN</vt:lpstr>
      <vt:lpstr>ADDITION REACTION WITH HALOGEN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8.1</dc:creator>
  <cp:lastModifiedBy>gohul</cp:lastModifiedBy>
  <cp:revision>50</cp:revision>
  <dcterms:created xsi:type="dcterms:W3CDTF">2006-08-16T00:00:00Z</dcterms:created>
  <dcterms:modified xsi:type="dcterms:W3CDTF">2023-02-09T06:46:21Z</dcterms:modified>
</cp:coreProperties>
</file>